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72" r:id="rId6"/>
    <p:sldId id="271" r:id="rId7"/>
    <p:sldId id="269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2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3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2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4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9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5A39-1DCA-425B-8696-8A94F0220D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37E8-7BE6-4FF0-B68D-B82DF7E6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ocietyofrobots.com/images/sensors_re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6749"/>
            <a:ext cx="7696200" cy="57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0"/>
            <a:ext cx="3505200" cy="145097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dirty="0" smtClean="0"/>
              <a:t>Sensors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339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7109" y="1295400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/>
              <a:t>Photocells</a:t>
            </a:r>
            <a:r>
              <a:rPr lang="en-US" dirty="0"/>
              <a:t> convert light intensity to resistance </a:t>
            </a:r>
            <a:r>
              <a:rPr lang="en-US" dirty="0" smtClean="0"/>
              <a:t>in the </a:t>
            </a:r>
            <a:r>
              <a:rPr lang="en-US" dirty="0"/>
              <a:t>circuit</a:t>
            </a:r>
          </a:p>
          <a:p>
            <a:r>
              <a:rPr lang="en-US" dirty="0"/>
              <a:t>• Work even with invisible light (such as infrared)</a:t>
            </a:r>
          </a:p>
          <a:p>
            <a:r>
              <a:rPr lang="en-US" dirty="0"/>
              <a:t>• Could be used for measuring intensity, </a:t>
            </a:r>
            <a:r>
              <a:rPr lang="en-US" dirty="0" smtClean="0"/>
              <a:t>differential intensity or break </a:t>
            </a:r>
            <a:r>
              <a:rPr lang="en-US" dirty="0"/>
              <a:t>in </a:t>
            </a:r>
            <a:r>
              <a:rPr lang="en-US" dirty="0" smtClean="0"/>
              <a:t>continuity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– </a:t>
            </a:r>
            <a:r>
              <a:rPr lang="en-US" b="1" dirty="0"/>
              <a:t>Reflectance</a:t>
            </a:r>
            <a:r>
              <a:rPr lang="en-US" dirty="0"/>
              <a:t> sensors: active sensors with emitter and</a:t>
            </a:r>
          </a:p>
          <a:p>
            <a:r>
              <a:rPr lang="en-US" dirty="0"/>
              <a:t>detector </a:t>
            </a:r>
            <a:r>
              <a:rPr lang="en-US" b="1" i="1" dirty="0"/>
              <a:t>side by side</a:t>
            </a:r>
          </a:p>
          <a:p>
            <a:r>
              <a:rPr lang="en-US" dirty="0"/>
              <a:t>– </a:t>
            </a:r>
            <a:r>
              <a:rPr lang="en-US" b="1" dirty="0"/>
              <a:t>Break beam sensors</a:t>
            </a:r>
            <a:r>
              <a:rPr lang="en-US" dirty="0"/>
              <a:t>: emitter and detector</a:t>
            </a:r>
            <a:r>
              <a:rPr lang="en-US" b="1" dirty="0"/>
              <a:t> face each</a:t>
            </a:r>
          </a:p>
          <a:p>
            <a:r>
              <a:rPr lang="en-US" b="1" dirty="0"/>
              <a:t>other</a:t>
            </a:r>
          </a:p>
          <a:p>
            <a:r>
              <a:rPr lang="en-US" dirty="0"/>
              <a:t>• </a:t>
            </a:r>
            <a:r>
              <a:rPr lang="en-US" b="1" dirty="0"/>
              <a:t>Calibration</a:t>
            </a:r>
            <a:r>
              <a:rPr lang="en-US" dirty="0"/>
              <a:t> is used to </a:t>
            </a:r>
            <a:r>
              <a:rPr lang="en-US" i="1" dirty="0"/>
              <a:t>reduce noise</a:t>
            </a:r>
          </a:p>
        </p:txBody>
      </p:sp>
      <p:pic>
        <p:nvPicPr>
          <p:cNvPr id="4098" name="Picture 2" descr="http://assets.controlanything.com/photos/PDV-P8001-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84494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runisit.rwb.ac.th/images/frame-res/light/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2286000" cy="15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oyo-elec.co.jp/en/product/elevator/img/multi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09" y="4157722"/>
            <a:ext cx="2624078" cy="26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23863"/>
            <a:ext cx="80391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42900"/>
            <a:ext cx="8134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42913"/>
            <a:ext cx="79629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90525"/>
            <a:ext cx="81343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0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85763"/>
            <a:ext cx="79914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0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66" y="3790949"/>
            <a:ext cx="2277026" cy="2962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Sensory </a:t>
            </a:r>
            <a:r>
              <a:rPr lang="en-US" dirty="0"/>
              <a:t>inputs, such as the value of the light </a:t>
            </a:r>
            <a:r>
              <a:rPr lang="en-US" dirty="0" smtClean="0"/>
              <a:t>sensor, will </a:t>
            </a:r>
            <a:r>
              <a:rPr lang="en-US" dirty="0"/>
              <a:t>make the robot a little more </a:t>
            </a:r>
            <a:r>
              <a:rPr lang="en-US" dirty="0" smtClean="0"/>
              <a:t>intelligent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• We need a </a:t>
            </a:r>
            <a:r>
              <a:rPr lang="en-US" b="1" dirty="0" smtClean="0"/>
              <a:t>decision-making </a:t>
            </a:r>
            <a:r>
              <a:rPr lang="en-US" dirty="0" smtClean="0"/>
              <a:t>mechanism </a:t>
            </a:r>
            <a:r>
              <a:rPr lang="en-US" dirty="0"/>
              <a:t>so that </a:t>
            </a:r>
            <a:r>
              <a:rPr lang="en-US" dirty="0" smtClean="0"/>
              <a:t>our robots </a:t>
            </a:r>
            <a:r>
              <a:rPr lang="en-US" dirty="0"/>
              <a:t>can react to their </a:t>
            </a:r>
            <a:r>
              <a:rPr lang="en-US" dirty="0" smtClean="0"/>
              <a:t>environment </a:t>
            </a:r>
            <a:r>
              <a:rPr lang="en-US" b="1" dirty="0" smtClean="0"/>
              <a:t>autonomously </a:t>
            </a:r>
            <a:r>
              <a:rPr lang="en-US" dirty="0" smtClean="0"/>
              <a:t>(without </a:t>
            </a:r>
            <a:r>
              <a:rPr lang="en-US" dirty="0"/>
              <a:t>a human touching it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• Decision making is achieved by </a:t>
            </a:r>
            <a:r>
              <a:rPr lang="en-US" b="1" dirty="0" smtClean="0"/>
              <a:t>conditional execution</a:t>
            </a:r>
          </a:p>
          <a:p>
            <a:r>
              <a:rPr lang="en-US" dirty="0" smtClean="0"/>
              <a:t>in </a:t>
            </a:r>
            <a:r>
              <a:rPr lang="en-US" dirty="0"/>
              <a:t>the programming environment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In </a:t>
            </a:r>
            <a:r>
              <a:rPr lang="en-US" dirty="0" err="1"/>
              <a:t>MindStorms</a:t>
            </a:r>
            <a:r>
              <a:rPr lang="en-US" dirty="0"/>
              <a:t>, by using </a:t>
            </a:r>
            <a:r>
              <a:rPr lang="en-US" b="1" dirty="0" smtClean="0"/>
              <a:t>Conditional Constructs (if-then-else) </a:t>
            </a:r>
            <a:r>
              <a:rPr lang="en-US" dirty="0" smtClean="0"/>
              <a:t>, </a:t>
            </a:r>
            <a:r>
              <a:rPr lang="en-US" dirty="0"/>
              <a:t>we can </a:t>
            </a:r>
            <a:r>
              <a:rPr lang="en-US" dirty="0" smtClean="0"/>
              <a:t>allow programs </a:t>
            </a:r>
            <a:r>
              <a:rPr lang="en-US" dirty="0"/>
              <a:t>to behave differently based on </a:t>
            </a:r>
            <a:r>
              <a:rPr lang="en-US" dirty="0" smtClean="0"/>
              <a:t>different values </a:t>
            </a:r>
            <a:r>
              <a:rPr lang="en-US" dirty="0"/>
              <a:t>of sensor inputs.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8221" y="195590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Decision Making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267200"/>
            <a:ext cx="12858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are for Perception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371600"/>
            <a:ext cx="8762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Sensors</a:t>
            </a:r>
            <a:r>
              <a:rPr lang="en-US" sz="3200" dirty="0" smtClean="0"/>
              <a:t> </a:t>
            </a:r>
            <a:r>
              <a:rPr lang="en-US" sz="3200" dirty="0"/>
              <a:t>are physical devices that </a:t>
            </a:r>
            <a:r>
              <a:rPr lang="en-US" sz="3200" b="1" dirty="0"/>
              <a:t>measure</a:t>
            </a:r>
            <a:r>
              <a:rPr lang="en-US" sz="3200" dirty="0"/>
              <a:t> </a:t>
            </a:r>
            <a:r>
              <a:rPr lang="en-US" sz="3200" b="1" dirty="0" smtClean="0"/>
              <a:t>physical quantities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	– Such as light, temperature, pressure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Perceptual </a:t>
            </a:r>
            <a:r>
              <a:rPr lang="en-US" sz="3200" dirty="0"/>
              <a:t>system of a </a:t>
            </a:r>
            <a:r>
              <a:rPr lang="en-US" sz="3200" dirty="0" smtClean="0"/>
              <a:t>robot</a:t>
            </a:r>
          </a:p>
          <a:p>
            <a:r>
              <a:rPr lang="en-US" sz="3200" dirty="0" smtClean="0"/>
              <a:t>	– </a:t>
            </a:r>
            <a:r>
              <a:rPr lang="en-US" sz="3200" b="1" dirty="0"/>
              <a:t>Proprioception</a:t>
            </a:r>
            <a:r>
              <a:rPr lang="en-US" sz="3200" dirty="0"/>
              <a:t> </a:t>
            </a:r>
            <a:r>
              <a:rPr lang="en-US" sz="3200" dirty="0" smtClean="0"/>
              <a:t>(internal)</a:t>
            </a:r>
          </a:p>
          <a:p>
            <a:r>
              <a:rPr lang="en-US" sz="3200" dirty="0" smtClean="0"/>
              <a:t>	– </a:t>
            </a:r>
            <a:r>
              <a:rPr lang="en-US" sz="3200" b="1" dirty="0" err="1" smtClean="0"/>
              <a:t>Exteroception</a:t>
            </a:r>
            <a:r>
              <a:rPr lang="en-US" sz="3200" dirty="0" smtClean="0"/>
              <a:t> (external)</a:t>
            </a:r>
          </a:p>
          <a:p>
            <a:endParaRPr lang="en-US" sz="3200" dirty="0" smtClean="0"/>
          </a:p>
          <a:p>
            <a:r>
              <a:rPr lang="en-US" sz="3200" dirty="0" smtClean="0"/>
              <a:t>• </a:t>
            </a:r>
            <a:r>
              <a:rPr lang="en-US" sz="3200" b="1" dirty="0"/>
              <a:t>Sensor noise </a:t>
            </a:r>
            <a:r>
              <a:rPr lang="en-US" sz="3200" dirty="0"/>
              <a:t>and </a:t>
            </a:r>
            <a:r>
              <a:rPr lang="en-US" sz="3200" b="1" dirty="0"/>
              <a:t>errors</a:t>
            </a:r>
            <a:r>
              <a:rPr lang="en-US" sz="3200" dirty="0"/>
              <a:t> are inherent in </a:t>
            </a:r>
            <a:r>
              <a:rPr lang="en-US" sz="3200" dirty="0" smtClean="0"/>
              <a:t>physical measurement</a:t>
            </a:r>
            <a:r>
              <a:rPr lang="en-US" sz="3200" dirty="0"/>
              <a:t>, thus the challenge of </a:t>
            </a:r>
            <a:r>
              <a:rPr lang="en-US" sz="3200" b="1" i="1" dirty="0" smtClean="0"/>
              <a:t>uncertainty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7028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Switches measure </a:t>
            </a:r>
            <a:r>
              <a:rPr lang="en-US" b="1" dirty="0" smtClean="0"/>
              <a:t>current</a:t>
            </a:r>
            <a:r>
              <a:rPr lang="en-US" dirty="0" smtClean="0"/>
              <a:t> to detect an open or closed circuit.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lightobject.info/eBay/Images/LimitSW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Processing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9818" y="1371600"/>
            <a:ext cx="7620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• </a:t>
            </a:r>
            <a:r>
              <a:rPr lang="en-US" sz="3200" b="1" dirty="0"/>
              <a:t>Electronics</a:t>
            </a:r>
            <a:r>
              <a:rPr lang="en-US" sz="3200" dirty="0"/>
              <a:t> (low level): such as measuring </a:t>
            </a:r>
            <a:r>
              <a:rPr lang="en-US" sz="3200" dirty="0" smtClean="0"/>
              <a:t>voltages</a:t>
            </a:r>
          </a:p>
          <a:p>
            <a:endParaRPr lang="en-US" sz="3200" dirty="0"/>
          </a:p>
          <a:p>
            <a:r>
              <a:rPr lang="en-US" sz="3200" dirty="0"/>
              <a:t>• </a:t>
            </a:r>
            <a:r>
              <a:rPr lang="en-US" sz="3200" b="1" dirty="0"/>
              <a:t>Signal processing </a:t>
            </a:r>
            <a:r>
              <a:rPr lang="en-US" sz="3200" dirty="0"/>
              <a:t>(medium level): such as separating voice </a:t>
            </a:r>
            <a:r>
              <a:rPr lang="en-US" sz="3200" dirty="0" smtClean="0"/>
              <a:t>from noise</a:t>
            </a:r>
          </a:p>
          <a:p>
            <a:endParaRPr lang="en-US" sz="3200" dirty="0"/>
          </a:p>
          <a:p>
            <a:r>
              <a:rPr lang="en-US" sz="3200" dirty="0"/>
              <a:t>• </a:t>
            </a:r>
            <a:r>
              <a:rPr lang="en-US" sz="3200" b="1" dirty="0"/>
              <a:t>Computation</a:t>
            </a:r>
            <a:r>
              <a:rPr lang="en-US" sz="3200" dirty="0"/>
              <a:t> (high level): such as recognizing an object from </a:t>
            </a:r>
            <a:r>
              <a:rPr lang="en-US" sz="3200" dirty="0" smtClean="0"/>
              <a:t>an image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	Bump Sensors (low) </a:t>
            </a:r>
          </a:p>
          <a:p>
            <a:pPr marL="0" indent="0">
              <a:buNone/>
            </a:pPr>
            <a:r>
              <a:rPr lang="en-US" dirty="0"/>
              <a:t>	Odometer (low)</a:t>
            </a:r>
          </a:p>
          <a:p>
            <a:pPr marL="0" indent="0">
              <a:buNone/>
            </a:pPr>
            <a:r>
              <a:rPr lang="en-US" dirty="0"/>
              <a:t>	Sonar (medium)</a:t>
            </a:r>
          </a:p>
          <a:p>
            <a:pPr marL="0" indent="0">
              <a:buNone/>
            </a:pPr>
            <a:r>
              <a:rPr lang="en-US" dirty="0"/>
              <a:t>	Speech (medium)</a:t>
            </a:r>
          </a:p>
          <a:p>
            <a:pPr marL="0" indent="0">
              <a:buNone/>
            </a:pPr>
            <a:r>
              <a:rPr lang="en-US" dirty="0"/>
              <a:t>	Vision (high)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Given the sensor input,</a:t>
            </a:r>
          </a:p>
          <a:p>
            <a:pPr marL="0" indent="0">
              <a:buNone/>
            </a:pPr>
            <a:r>
              <a:rPr lang="en-US" dirty="0"/>
              <a:t>	– Both simple and complex sensors can be used to answer the 	question:</a:t>
            </a:r>
          </a:p>
          <a:p>
            <a:pPr marL="0" indent="0">
              <a:buNone/>
            </a:pPr>
            <a:r>
              <a:rPr lang="en-US" b="1" dirty="0"/>
              <a:t>	What should a robot do? (</a:t>
            </a:r>
            <a:r>
              <a:rPr lang="en-US" b="1" i="1" dirty="0"/>
              <a:t>action in the world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dirty="0"/>
              <a:t>– Complex sensors can also be used to answer the question: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What was the world like? (</a:t>
            </a:r>
            <a:r>
              <a:rPr lang="en-US" b="1" i="1" dirty="0"/>
              <a:t>reconstruction of the world)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Locating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Camera</a:t>
            </a:r>
            <a:r>
              <a:rPr lang="en-US" sz="2400" dirty="0" smtClean="0"/>
              <a:t> is the most obvious, but the most complex to process the signal.</a:t>
            </a: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Temperature</a:t>
            </a:r>
            <a:r>
              <a:rPr lang="en-US" sz="2400" dirty="0" smtClean="0"/>
              <a:t>: locate objects within human body temperature.</a:t>
            </a:r>
          </a:p>
          <a:p>
            <a:pPr marL="0" indent="0">
              <a:buNone/>
            </a:pPr>
            <a:r>
              <a:rPr lang="en-US" sz="2400" b="1" dirty="0" smtClean="0"/>
              <a:t>Movement</a:t>
            </a:r>
            <a:r>
              <a:rPr lang="en-US" sz="2400" dirty="0" smtClean="0"/>
              <a:t>: locate objects moving that are a certain size.</a:t>
            </a:r>
          </a:p>
          <a:p>
            <a:pPr marL="0" indent="0">
              <a:buNone/>
            </a:pPr>
            <a:r>
              <a:rPr lang="en-US" sz="2400" b="1" dirty="0" smtClean="0"/>
              <a:t>Color</a:t>
            </a:r>
            <a:r>
              <a:rPr lang="en-US" sz="2400" dirty="0" smtClean="0"/>
              <a:t>: locate objects of skin color, or human clothes.</a:t>
            </a:r>
          </a:p>
          <a:p>
            <a:pPr marL="0" indent="0">
              <a:buNone/>
            </a:pPr>
            <a:r>
              <a:rPr lang="en-US" sz="2400" b="1" dirty="0" smtClean="0"/>
              <a:t>Distance</a:t>
            </a:r>
            <a:r>
              <a:rPr lang="en-US" sz="2400" dirty="0" smtClean="0"/>
              <a:t>: locate objects that block a previously area that was open.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sensors will need to be </a:t>
            </a:r>
            <a:r>
              <a:rPr lang="en-US" sz="2400" b="1" dirty="0" smtClean="0"/>
              <a:t>calibrated</a:t>
            </a:r>
            <a:r>
              <a:rPr lang="en-US" sz="2400" dirty="0" smtClean="0"/>
              <a:t> before use in the robot.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44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What kind of sensor would you use to locate people in a room?</a:t>
            </a:r>
          </a:p>
        </p:txBody>
      </p:sp>
    </p:spTree>
    <p:extLst>
      <p:ext uri="{BB962C8B-B14F-4D97-AF65-F5344CB8AC3E}">
        <p14:creationId xmlns:p14="http://schemas.microsoft.com/office/powerpoint/2010/main" val="34226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Distance using Sonar</a:t>
            </a:r>
            <a:endParaRPr lang="en-US" dirty="0"/>
          </a:p>
        </p:txBody>
      </p:sp>
      <p:pic>
        <p:nvPicPr>
          <p:cNvPr id="10242" name="Picture 2" descr="http://www.kerrywong.com/blog/wp-content/uploads/2011/01/2000px-Sonar_Principle_E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1532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ogoboard.stanford.edu/sites/all/pictures/Making%20Sensors/light_LED_direct_L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879109"/>
            <a:ext cx="2857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directindustry.com/images_di/photo-g/halogen-lights-motion-detectors-15741-2923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2549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Sensors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582340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Simple Sensors </a:t>
            </a:r>
            <a:r>
              <a:rPr lang="en-US" dirty="0" smtClean="0"/>
              <a:t>are sensors that </a:t>
            </a:r>
            <a:r>
              <a:rPr lang="en-US" i="1" dirty="0"/>
              <a:t>don’t</a:t>
            </a:r>
            <a:r>
              <a:rPr lang="en-US" dirty="0"/>
              <a:t> require a lot of </a:t>
            </a:r>
            <a:r>
              <a:rPr lang="en-US" dirty="0" smtClean="0"/>
              <a:t>processing.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Passive</a:t>
            </a:r>
            <a:r>
              <a:rPr lang="en-US" dirty="0"/>
              <a:t> vs. </a:t>
            </a:r>
            <a:r>
              <a:rPr lang="en-US" b="1" dirty="0"/>
              <a:t>Active</a:t>
            </a:r>
            <a:r>
              <a:rPr lang="en-US" dirty="0"/>
              <a:t> (applies to both simple or</a:t>
            </a:r>
          </a:p>
          <a:p>
            <a:r>
              <a:rPr lang="en-US" dirty="0"/>
              <a:t>complex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	– </a:t>
            </a:r>
            <a:r>
              <a:rPr lang="en-US" b="1" dirty="0"/>
              <a:t>Passive</a:t>
            </a:r>
            <a:r>
              <a:rPr lang="en-US" dirty="0"/>
              <a:t>: measures a physical property only, with </a:t>
            </a:r>
            <a:r>
              <a:rPr lang="en-US" dirty="0" smtClean="0"/>
              <a:t>a detector</a:t>
            </a:r>
            <a:endParaRPr lang="en-US" dirty="0"/>
          </a:p>
          <a:p>
            <a:r>
              <a:rPr lang="en-US" dirty="0" smtClean="0"/>
              <a:t>	Ex</a:t>
            </a:r>
            <a:r>
              <a:rPr lang="en-US" dirty="0"/>
              <a:t>: switches, resistive light sensors, cameras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b="1" dirty="0"/>
              <a:t>Active</a:t>
            </a:r>
            <a:r>
              <a:rPr lang="en-US" dirty="0"/>
              <a:t>: provides own signal/stimulus, with both </a:t>
            </a:r>
            <a:r>
              <a:rPr lang="en-US" dirty="0" smtClean="0"/>
              <a:t>an emitter </a:t>
            </a:r>
            <a:r>
              <a:rPr lang="en-US" dirty="0"/>
              <a:t>and a detector</a:t>
            </a:r>
          </a:p>
          <a:p>
            <a:r>
              <a:rPr lang="en-US" dirty="0" smtClean="0"/>
              <a:t>	Ex</a:t>
            </a:r>
            <a:r>
              <a:rPr lang="en-US" dirty="0"/>
              <a:t>: reflectance and break beam, ultrasound and laser.</a:t>
            </a:r>
          </a:p>
        </p:txBody>
      </p:sp>
    </p:spTree>
    <p:extLst>
      <p:ext uri="{BB962C8B-B14F-4D97-AF65-F5344CB8AC3E}">
        <p14:creationId xmlns:p14="http://schemas.microsoft.com/office/powerpoint/2010/main" val="41844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me.utexas.edu/%7Elongoria/me340/projects/sp2009/images/tamiya_sw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0" y="686798"/>
            <a:ext cx="334327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Sensors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30102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Contact Sensor</a:t>
            </a:r>
          </a:p>
        </p:txBody>
      </p:sp>
      <p:pic>
        <p:nvPicPr>
          <p:cNvPr id="2052" name="Picture 4" descr="http://www.meder.com/uploads/pics/Hydraulic_Position_Sensor_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30" y="921782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exrobotics.com/wiki/images/2/22/Optical_Shaft_Encoder_Figur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13" y="4426431"/>
            <a:ext cx="34099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53000" y="3779282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Limit sensor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296025" y="6295492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Shaft encoder sensor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70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533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Sensors</vt:lpstr>
      <vt:lpstr>Sensors are for Perception</vt:lpstr>
      <vt:lpstr>Switches</vt:lpstr>
      <vt:lpstr>Levels of Processing</vt:lpstr>
      <vt:lpstr>Examples</vt:lpstr>
      <vt:lpstr>Locating People</vt:lpstr>
      <vt:lpstr>Finding Distance using Sonar</vt:lpstr>
      <vt:lpstr>Simple Sensors </vt:lpstr>
      <vt:lpstr>Types of Sensors </vt:lpstr>
      <vt:lpstr>Light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31</cp:revision>
  <dcterms:created xsi:type="dcterms:W3CDTF">2014-03-04T16:57:28Z</dcterms:created>
  <dcterms:modified xsi:type="dcterms:W3CDTF">2020-03-04T20:51:57Z</dcterms:modified>
</cp:coreProperties>
</file>